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01" r:id="rId2"/>
    <p:sldId id="317" r:id="rId3"/>
    <p:sldId id="300" r:id="rId4"/>
    <p:sldId id="302" r:id="rId5"/>
    <p:sldId id="314" r:id="rId6"/>
    <p:sldId id="330" r:id="rId7"/>
    <p:sldId id="331" r:id="rId8"/>
    <p:sldId id="332" r:id="rId9"/>
    <p:sldId id="316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33" r:id="rId21"/>
    <p:sldId id="344" r:id="rId22"/>
    <p:sldId id="346" r:id="rId23"/>
    <p:sldId id="347" r:id="rId24"/>
    <p:sldId id="348" r:id="rId25"/>
    <p:sldId id="349" r:id="rId26"/>
    <p:sldId id="352" r:id="rId27"/>
    <p:sldId id="353" r:id="rId28"/>
    <p:sldId id="355" r:id="rId29"/>
    <p:sldId id="354" r:id="rId30"/>
    <p:sldId id="356" r:id="rId31"/>
    <p:sldId id="357" r:id="rId32"/>
    <p:sldId id="350" r:id="rId33"/>
    <p:sldId id="345" r:id="rId3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7" autoAdjust="0"/>
    <p:restoredTop sz="77093" autoAdjust="0"/>
  </p:normalViewPr>
  <p:slideViewPr>
    <p:cSldViewPr snapToGrid="0">
      <p:cViewPr varScale="1">
        <p:scale>
          <a:sx n="89" d="100"/>
          <a:sy n="89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843F512-DC41-40A9-BDC7-65CC91C283D5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89B7B9B-F55B-4579-97C6-4E6FBEE1D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41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6354-C59F-4A99-9DEA-D1586FF6721A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EFB16-04F0-41BE-B104-C4CF1458F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0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n-US" baseline="0" dirty="0" smtClean="0"/>
              <a:t> Welcome</a:t>
            </a:r>
            <a:br>
              <a:rPr lang="en-US" baseline="0" dirty="0" smtClean="0"/>
            </a:br>
            <a:r>
              <a:rPr lang="en-US" baseline="0" dirty="0" smtClean="0"/>
              <a:t>2. Shepherd Introductions</a:t>
            </a:r>
          </a:p>
          <a:p>
            <a:r>
              <a:rPr lang="en-US" dirty="0" smtClean="0"/>
              <a:t>3. Announcements</a:t>
            </a:r>
            <a:br>
              <a:rPr lang="en-US" dirty="0" smtClean="0"/>
            </a:br>
            <a:r>
              <a:rPr lang="en-US" dirty="0" smtClean="0"/>
              <a:t>4. Prayer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08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 behalf of the elders, express that we are approaching this topic with humility because we recognize that none of us are perfect.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confess the church's complicity in the brokenness of our marriages, including divorce, and seek to renew our passion to honor God in all relationships.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not approaching these topics as a lecture. We want the church to know how the elders are approaching these issues in our own lives and we want to invite you to follow.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08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lack of sexual integrity is rooted in a devaluing of persons and marriage. OC shepherds value people and the relationship of marriage.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We believe all humans are created in the image of God and all, regardless of their attraction/sexual identity, reflect the glory of God.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Otter Creek welcomes all on our journey to be Jesus followers.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We view marriage as a sacrament administered by the church.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19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lack of sexual integrity is rooted in a devaluing of persons and marriage. OC shepherds value people and the relationship of marriage.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We believe all humans are created in the image of God and all, regardless of their attraction/sexual identity, reflect the glory of God.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Otter Creek welcomes all on our journey to be Jesus followers.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We view marriage as a sacrament administered by the church.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09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lack of sexual integrity is rooted in a devaluing of persons and marriage. OC shepherds value people and the relationship of marriage.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We believe all humans are created in the image of God and all, regardless of their attraction/sexual identity, reflect the glory of God.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Otter Creek welcomes all on our journey to be Jesus followers.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We view marriage as a sacrament administered by the church.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3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sexual integrity looks like.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desires that all practice sexual integrity.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recognizing that Christians hold different views on this subject and we continue to study scripture and seek God’s will, Otter Creek holds to the traditional teaching of our Judeo-Christian heritage that marriage and sexual intimacy are intended to be a gift between a man and a woman.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sake of sexual integrity, we encourage non-married followers to pursue God’s plan for celibacy outside of marriage.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questions about a specific person's sexual integrity arise, issues related to membership and leadership roles will be decided by the Shepherds.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80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sexual integrity looks like.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desires that all practice sexual integrity.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recognizing that Christians hold different views on this subject and we continue to study scripture and seek God’s will, Otter Creek holds to the traditional teaching of our Judeo-Christian heritage that marriage and sexual intimacy are intended to be a gift between a man and a woman.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sake of sexual integrity, we encourage non-married followers to pursue God’s plan for celibacy outside of marriage.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questions about a specific person's sexual integrity arise, issues related to membership and leadership roles will be decided by the Shepherds.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08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sexual integrity looks like.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desires that all practice sexual integrity.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recognizing that Christians hold different views on this subject and we continue to study scripture and seek God’s will, Otter Creek holds to the traditional teaching of our Judeo-Christian heritage that marriage and sexual intimacy are intended to be a gift between a man and a woman.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sake of sexual integrity, we encourage non-married followers to pursue God’s plan for celibacy outside of marriage.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questions about a specific person's sexual integrity arise, issues related to membership and leadership roles will be decided by the Shepherds.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2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See Mark 7:21, 1 </a:t>
            </a:r>
            <a:r>
              <a:rPr lang="en-US" baseline="0" dirty="0" err="1" smtClean="0"/>
              <a:t>Cor</a:t>
            </a:r>
            <a:r>
              <a:rPr lang="en-US" baseline="0" dirty="0" smtClean="0"/>
              <a:t> 6:18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Flee!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(i.e. sexual sensitivity training at work, take measures to increase self-awareness in others, etc.)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If you are married, invest in your marriage (Grace Marriage is a fantastic way to do this.)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57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72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58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16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8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26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this is included in OCC’s Social Networking/Communication policy for OC’s leadership.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Discussion: When we disagree, what is the best way to resolve our differences?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Discussion: How does the degree of your certainty help or hinder your point of view on a matter?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SM Policy: Remember that written words can easily convey the wrong message.  Written words do not have the “non-verbal” channels that accompany face-to-face communication.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SM Policy: If a public dialog gets heated, stop using a public forum and make the conversation private (Matthew 18:15-17).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02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this is included in OCC’s Social Networking/Communication policy for OC’s leadership.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Discussion: When we disagree, what is the best way to resolve our differences?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Discussion: How does the degree of your certainty help or hinder your point of view on a matter?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SM Policy: Remember that written words can easily convey the wrong message.  Written words do not have the “non-verbal” channels that accompany face-to-face communication.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SM Policy: If a public dialog gets heated, stop using a public forum and make the conversation private (Matthew 18:15-17).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this is included in OCC’s Social Networking/Communication policy for OC’s leadership.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Discussion: When we disagree, what is the best way to resolve our differences?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Discussion: How does the degree of your certainty help or hinder your point of view on a matter?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SM Policy: Remember that written words can easily convey the wrong message.  Written words do not have the “non-verbal” channels that accompany face-to-face communication.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SM Policy: If a public dialog gets heated, stop using a public forum and make the conversation private (Matthew 18:15-17).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09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this is included in OCC’s Social Networking/Communication policy for OC’s leadership.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Discussion: When we disagree, what is the best way to resolve our differences?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Discussion: How does the degree of your certainty help or hinder your point of view on a matter?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SM Policy: Remember that written words can easily convey the wrong message.  Written words do not have the “non-verbal” channels that accompany face-to-face communication.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SM Policy: If a public dialog gets heated, stop using a public forum and make the conversation private (Matthew 18:15-17).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519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this is included in OCC’s Social Networking/Communication policy for OC’s leadership.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Discussion: When we disagree, what is the best way to resolve our differences?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Discussion: How does the degree of your certainty help or hinder your point of view on a matter?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SM Policy: Remember that written words can easily convey the wrong message.  Written words do not have the “non-verbal” channels that accompany face-to-face communication.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SM Policy: If a public dialog gets heated, stop using a public forum and make the conversation private (Matthew 18:15-17).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56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this is included in OCC’s Social Networking/Communication policy for OC’s leadership.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Discussion: When we disagree, what is the best way to resolve our differences?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Discussion: How does the degree of your certainty help or hinder your point of view on a matter?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SM Policy: Remember that written words can easily convey the wrong message.  Written words do not have the “non-verbal” channels that accompany face-to-face communication.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SM Policy: If a public dialog gets heated, stop using a public forum and make the conversation private (Matthew 18:15-17).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096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this is included in OCC’s Social Networking/Communication policy for OC’s leadership.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Discussion: When we disagree, what is the best way to resolve our differences?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Discussion: How does the degree of your certainty help or hinder your point of view on a matter?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SM Policy: Remember that written words can easily convey the wrong message.  Written words do not have the “non-verbal” channels that accompany face-to-face communication.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SM Policy: If a public dialog gets heated, stop using a public forum and make the conversation private (Matthew 18:15-17).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39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fourth point will be our focus today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How can we live with grace for the people around us and be faithful to the will of God. We will consider four case studies from the NT.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11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10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20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67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23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89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12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week 1 we noted these areas of turbulence in the world that can be divided into two themes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24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week 1 we noted these areas of turbulence in the world that can be divided into two themes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EFB16-04F0-41BE-B104-C4CF1458F2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3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6E4-C5F2-42FF-BB66-6CD23C97C98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2148-0342-445F-8700-3F236A88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8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6E4-C5F2-42FF-BB66-6CD23C97C98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2148-0342-445F-8700-3F236A88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6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6E4-C5F2-42FF-BB66-6CD23C97C98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2148-0342-445F-8700-3F236A88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6E4-C5F2-42FF-BB66-6CD23C97C98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2148-0342-445F-8700-3F236A88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2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6E4-C5F2-42FF-BB66-6CD23C97C98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2148-0342-445F-8700-3F236A88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2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6E4-C5F2-42FF-BB66-6CD23C97C98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2148-0342-445F-8700-3F236A88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6E4-C5F2-42FF-BB66-6CD23C97C98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2148-0342-445F-8700-3F236A88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9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6E4-C5F2-42FF-BB66-6CD23C97C98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2148-0342-445F-8700-3F236A88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6E4-C5F2-42FF-BB66-6CD23C97C98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2148-0342-445F-8700-3F236A88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6E4-C5F2-42FF-BB66-6CD23C97C98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2148-0342-445F-8700-3F236A88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5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6E4-C5F2-42FF-BB66-6CD23C97C98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2148-0342-445F-8700-3F236A88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06E4-C5F2-42FF-BB66-6CD23C97C98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B2148-0342-445F-8700-3F236A88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8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4550" y="283432"/>
            <a:ext cx="8007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Being God’s People</a:t>
            </a:r>
            <a:endParaRPr lang="en-US" sz="6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3100" y="1174664"/>
            <a:ext cx="6515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In Today’s World</a:t>
            </a:r>
            <a:endParaRPr lang="en-US" sz="6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1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188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Turbulence in the World Today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2810" y="1473201"/>
            <a:ext cx="9359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Outrage vs. Persuasion, lack of civility</a:t>
            </a:r>
          </a:p>
          <a:p>
            <a:r>
              <a:rPr lang="en-US" sz="4000" dirty="0">
                <a:solidFill>
                  <a:schemeClr val="bg1"/>
                </a:solidFill>
              </a:rPr>
              <a:t>Red vs. Blue Polarization</a:t>
            </a:r>
          </a:p>
          <a:p>
            <a:r>
              <a:rPr lang="en-US" sz="4000" dirty="0">
                <a:solidFill>
                  <a:schemeClr val="bg1"/>
                </a:solidFill>
              </a:rPr>
              <a:t>Violence in our cities (i.e. Chicago, Nashville)</a:t>
            </a:r>
          </a:p>
          <a:p>
            <a:r>
              <a:rPr lang="en-US" sz="4000" dirty="0">
                <a:solidFill>
                  <a:schemeClr val="bg1"/>
                </a:solidFill>
              </a:rPr>
              <a:t>Mass shootings</a:t>
            </a:r>
          </a:p>
          <a:p>
            <a:r>
              <a:rPr lang="en-US" sz="4000" dirty="0">
                <a:solidFill>
                  <a:schemeClr val="bg1"/>
                </a:solidFill>
              </a:rPr>
              <a:t>Sexual abuse / violence</a:t>
            </a:r>
          </a:p>
          <a:p>
            <a:r>
              <a:rPr lang="en-US" sz="4000" dirty="0">
                <a:solidFill>
                  <a:schemeClr val="bg1"/>
                </a:solidFill>
              </a:rPr>
              <a:t>Sexual scandals in leadership of 	Protestant/Catholic churches</a:t>
            </a:r>
          </a:p>
          <a:p>
            <a:r>
              <a:rPr lang="en-US" sz="4000" dirty="0">
                <a:solidFill>
                  <a:schemeClr val="bg1"/>
                </a:solidFill>
              </a:rPr>
              <a:t>Other examples?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4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188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Turbulence in the World Today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2810" y="1473201"/>
            <a:ext cx="9359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Outrage vs. Persuasion, lack of civility</a:t>
            </a:r>
          </a:p>
          <a:p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Red vs. Blue Polarization</a:t>
            </a:r>
          </a:p>
          <a:p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Violence in our cities (i.e. Chicago, Nashville)</a:t>
            </a:r>
          </a:p>
          <a:p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Mass shootings</a:t>
            </a:r>
          </a:p>
          <a:p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Sexual abuse / violence</a:t>
            </a:r>
          </a:p>
          <a:p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Sexual scandals in leadership of 	Protestant/Catholic churches</a:t>
            </a:r>
          </a:p>
          <a:p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Other examples? 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589654">
            <a:off x="-46896" y="1066428"/>
            <a:ext cx="530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Outrage / Lack of Civility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589654">
            <a:off x="200528" y="3582820"/>
            <a:ext cx="530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Sexual Integrity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7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13554" y="1791325"/>
            <a:ext cx="9715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James 4:10</a:t>
            </a:r>
          </a:p>
          <a:p>
            <a:r>
              <a:rPr lang="en-US" sz="3600" dirty="0">
                <a:solidFill>
                  <a:schemeClr val="bg1"/>
                </a:solidFill>
              </a:rPr>
              <a:t>Humble yourselves before the Lord, and he will lift you up.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1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 Pastoral Word on Sexual Integrity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7644" y="1368525"/>
            <a:ext cx="971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Value of Persons and Marriage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1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 Pastoral Word on Sexual Integrity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6867" y="2155291"/>
            <a:ext cx="971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All people bear the image of God.</a:t>
            </a:r>
          </a:p>
        </p:txBody>
      </p:sp>
    </p:spTree>
    <p:extLst>
      <p:ext uri="{BB962C8B-B14F-4D97-AF65-F5344CB8AC3E}">
        <p14:creationId xmlns:p14="http://schemas.microsoft.com/office/powerpoint/2010/main" val="262516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7644" y="1368525"/>
            <a:ext cx="971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Value of Persons and Marriage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1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 Pastoral Word on Sexual Integrity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6867" y="2155291"/>
            <a:ext cx="9715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All people bear the image of God.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Genesis 1:27</a:t>
            </a:r>
          </a:p>
          <a:p>
            <a:r>
              <a:rPr lang="en-US" sz="3600" dirty="0">
                <a:solidFill>
                  <a:schemeClr val="bg1"/>
                </a:solidFill>
              </a:rPr>
              <a:t>So God created mankind in his own image,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in </a:t>
            </a:r>
            <a:r>
              <a:rPr lang="en-US" sz="3600" dirty="0">
                <a:solidFill>
                  <a:schemeClr val="bg1"/>
                </a:solidFill>
              </a:rPr>
              <a:t>the image of God he created them;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male </a:t>
            </a:r>
            <a:r>
              <a:rPr lang="en-US" sz="3600" dirty="0">
                <a:solidFill>
                  <a:schemeClr val="bg1"/>
                </a:solidFill>
              </a:rPr>
              <a:t>and female he created them.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5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7644" y="1368525"/>
            <a:ext cx="971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Value of Persons and Marriage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1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 Pastoral Word on Sexual Integrity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6867" y="2155291"/>
            <a:ext cx="92916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All people bear the image of God.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Because we are all made in the image of God, Otter Creek welcomes all on our journey to be Jesus followers.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We understand that marriage is a holy, covenantal relationship.</a:t>
            </a:r>
          </a:p>
        </p:txBody>
      </p:sp>
    </p:spTree>
    <p:extLst>
      <p:ext uri="{BB962C8B-B14F-4D97-AF65-F5344CB8AC3E}">
        <p14:creationId xmlns:p14="http://schemas.microsoft.com/office/powerpoint/2010/main" val="21729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7644" y="1368525"/>
            <a:ext cx="971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Nature of Sexual Integrity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1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 Pastoral Word on Sexual Integrity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6867" y="2155291"/>
            <a:ext cx="92916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From </a:t>
            </a:r>
            <a:r>
              <a:rPr lang="en-US" sz="3600" dirty="0">
                <a:solidFill>
                  <a:schemeClr val="bg1"/>
                </a:solidFill>
              </a:rPr>
              <a:t>scripture, the history of the church, and from our own communal discernment wisdom, we discern that Jesus followers are called to practice sexual integrity. 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Matthew 5:27-28</a:t>
            </a:r>
          </a:p>
          <a:p>
            <a:r>
              <a:rPr lang="en-US" sz="2800" dirty="0">
                <a:solidFill>
                  <a:schemeClr val="bg1"/>
                </a:solidFill>
              </a:rPr>
              <a:t>“You have heard that it was said, ‘You shall not commit adultery.’ But I tell you that anyone who looks at a woman lustfully has already committed adultery with her in his heart.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7644" y="1368525"/>
            <a:ext cx="971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Nature of Sexual Integrity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1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 Pastoral Word on Sexual Integrity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6867" y="2155291"/>
            <a:ext cx="94853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From </a:t>
            </a:r>
            <a:r>
              <a:rPr lang="en-US" sz="3600" dirty="0">
                <a:solidFill>
                  <a:schemeClr val="bg1"/>
                </a:solidFill>
              </a:rPr>
              <a:t>scripture, the history of the church, and from our own communal discernment wisdom, we discern that Jesus followers are called to practice sexual integrity. 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We </a:t>
            </a:r>
            <a:r>
              <a:rPr lang="en-US" sz="3600" dirty="0">
                <a:solidFill>
                  <a:schemeClr val="bg1"/>
                </a:solidFill>
              </a:rPr>
              <a:t>recognize reasonable Christians have differing views on this issue but we believe sex is reserved for marriage between a man and a woman. 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2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7644" y="1368525"/>
            <a:ext cx="971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Nature of Sexual Integrity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1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 Pastoral Word on Sexual Integrity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6867" y="2155291"/>
            <a:ext cx="92916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This </a:t>
            </a:r>
            <a:r>
              <a:rPr lang="en-US" sz="3600" dirty="0">
                <a:solidFill>
                  <a:schemeClr val="bg1"/>
                </a:solidFill>
              </a:rPr>
              <a:t>means we are all called to the (sometimes difficult) practice of celibacy outside of marriage. 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In </a:t>
            </a:r>
            <a:r>
              <a:rPr lang="en-US" sz="3600" dirty="0">
                <a:solidFill>
                  <a:schemeClr val="bg1"/>
                </a:solidFill>
              </a:rPr>
              <a:t>our authentic pursuit of Christlikeness we want to develop a culture of transparency and accountability around sexual integrity at OC. 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7644" y="1121097"/>
            <a:ext cx="971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Best Practices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1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 Pastoral Word on Sexual Integrity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1525" y="1907863"/>
            <a:ext cx="98970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The </a:t>
            </a:r>
            <a:r>
              <a:rPr lang="en-US" sz="3600" dirty="0">
                <a:solidFill>
                  <a:schemeClr val="bg1"/>
                </a:solidFill>
              </a:rPr>
              <a:t>importance of sexual integrity cannot be </a:t>
            </a:r>
            <a:r>
              <a:rPr lang="en-US" sz="3600" dirty="0" smtClean="0">
                <a:solidFill>
                  <a:schemeClr val="bg1"/>
                </a:solidFill>
              </a:rPr>
              <a:t>overstated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(Mark 7:21, 1 Cor. 6:18).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F</a:t>
            </a:r>
            <a:r>
              <a:rPr lang="en-US" sz="3600" dirty="0" smtClean="0">
                <a:solidFill>
                  <a:schemeClr val="bg1"/>
                </a:solidFill>
              </a:rPr>
              <a:t>lee </a:t>
            </a:r>
            <a:r>
              <a:rPr lang="en-US" sz="3600" dirty="0">
                <a:solidFill>
                  <a:schemeClr val="bg1"/>
                </a:solidFill>
              </a:rPr>
              <a:t>from </a:t>
            </a:r>
            <a:r>
              <a:rPr lang="en-US" sz="3600" dirty="0" smtClean="0">
                <a:solidFill>
                  <a:schemeClr val="bg1"/>
                </a:solidFill>
              </a:rPr>
              <a:t>the appearance </a:t>
            </a:r>
            <a:r>
              <a:rPr lang="en-US" sz="3600" dirty="0">
                <a:solidFill>
                  <a:schemeClr val="bg1"/>
                </a:solidFill>
              </a:rPr>
              <a:t>of </a:t>
            </a:r>
            <a:r>
              <a:rPr lang="en-US" sz="3600" dirty="0" smtClean="0">
                <a:solidFill>
                  <a:schemeClr val="bg1"/>
                </a:solidFill>
              </a:rPr>
              <a:t>impropriety in the workplace.</a:t>
            </a:r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Use </a:t>
            </a:r>
            <a:r>
              <a:rPr lang="en-US" sz="3600" dirty="0">
                <a:solidFill>
                  <a:schemeClr val="bg1"/>
                </a:solidFill>
              </a:rPr>
              <a:t>your influence to encourage sexual integrity in </a:t>
            </a:r>
            <a:r>
              <a:rPr lang="en-US" sz="3600" dirty="0" smtClean="0">
                <a:solidFill>
                  <a:schemeClr val="bg1"/>
                </a:solidFill>
              </a:rPr>
              <a:t>others.</a:t>
            </a:r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Avoid </a:t>
            </a:r>
            <a:r>
              <a:rPr lang="en-US" sz="3600" dirty="0">
                <a:solidFill>
                  <a:schemeClr val="bg1"/>
                </a:solidFill>
              </a:rPr>
              <a:t>entertainment / media that induces sexual thought or desensitizes you to sexual </a:t>
            </a:r>
            <a:r>
              <a:rPr lang="en-US" sz="3600" dirty="0" smtClean="0">
                <a:solidFill>
                  <a:schemeClr val="bg1"/>
                </a:solidFill>
              </a:rPr>
              <a:t>sin.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8300" y="444500"/>
            <a:ext cx="735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Overview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3347" y="1658441"/>
            <a:ext cx="89073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Week 1	Establish our response to God’s plan 		for humanity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Week 2	Examine NT snapshots of offering 			grace and love to others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Week 3	Examine contemporary case studies 		to be faithful to God’s plan and live 		with grace and love to others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4550" y="283432"/>
            <a:ext cx="8007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Being God’s People</a:t>
            </a:r>
            <a:endParaRPr lang="en-US" sz="6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3100" y="1174664"/>
            <a:ext cx="6515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In Today’s World</a:t>
            </a:r>
            <a:endParaRPr lang="en-US" sz="6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5100" y="2282660"/>
            <a:ext cx="567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Faithful to His Will</a:t>
            </a:r>
            <a:endParaRPr lang="en-US" sz="4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7644" y="1368525"/>
            <a:ext cx="971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Cycle of Outrage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1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 Pastoral Word on Civil Discourse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6867" y="2155291"/>
            <a:ext cx="92916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Outrage </a:t>
            </a:r>
            <a:r>
              <a:rPr lang="en-US" sz="3600" dirty="0">
                <a:solidFill>
                  <a:schemeClr val="bg1"/>
                </a:solidFill>
              </a:rPr>
              <a:t>is fed by mob </a:t>
            </a:r>
            <a:r>
              <a:rPr lang="en-US" sz="3600" dirty="0" smtClean="0">
                <a:solidFill>
                  <a:schemeClr val="bg1"/>
                </a:solidFill>
              </a:rPr>
              <a:t>mentality.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Expressing </a:t>
            </a:r>
            <a:r>
              <a:rPr lang="en-US" sz="3600" dirty="0">
                <a:solidFill>
                  <a:schemeClr val="bg1"/>
                </a:solidFill>
              </a:rPr>
              <a:t>outrage does not alleviate outrage, in fact it incites it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Once </a:t>
            </a:r>
            <a:r>
              <a:rPr lang="en-US" sz="3600" dirty="0">
                <a:solidFill>
                  <a:schemeClr val="bg1"/>
                </a:solidFill>
              </a:rPr>
              <a:t>outrage has been expressed counter-outrage immediately begins to build, and the cycle continues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4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7644" y="1368525"/>
            <a:ext cx="971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Amplification of Outrage by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1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 Pastoral Word on Civil Discourse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6867" y="2155291"/>
            <a:ext cx="92916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Biased </a:t>
            </a:r>
            <a:r>
              <a:rPr lang="en-US" sz="3600" dirty="0">
                <a:solidFill>
                  <a:schemeClr val="bg1"/>
                </a:solidFill>
              </a:rPr>
              <a:t>media builds the </a:t>
            </a:r>
            <a:r>
              <a:rPr lang="en-US" sz="3600" dirty="0" smtClean="0">
                <a:solidFill>
                  <a:schemeClr val="bg1"/>
                </a:solidFill>
              </a:rPr>
              <a:t>mobs.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24 </a:t>
            </a:r>
            <a:r>
              <a:rPr lang="en-US" sz="3600" dirty="0">
                <a:solidFill>
                  <a:schemeClr val="bg1"/>
                </a:solidFill>
              </a:rPr>
              <a:t>hour news cycle incites and accelerates the outrage </a:t>
            </a:r>
            <a:r>
              <a:rPr lang="en-US" sz="3600" dirty="0" smtClean="0">
                <a:solidFill>
                  <a:schemeClr val="bg1"/>
                </a:solidFill>
              </a:rPr>
              <a:t>cycle.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Social </a:t>
            </a:r>
            <a:r>
              <a:rPr lang="en-US" sz="3600" dirty="0">
                <a:solidFill>
                  <a:schemeClr val="bg1"/>
                </a:solidFill>
              </a:rPr>
              <a:t>media provides the forum for outrage and counter-outrage to </a:t>
            </a:r>
            <a:r>
              <a:rPr lang="en-US" sz="3600" dirty="0" smtClean="0">
                <a:solidFill>
                  <a:schemeClr val="bg1"/>
                </a:solidFill>
              </a:rPr>
              <a:t>build.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7644" y="1368525"/>
            <a:ext cx="971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 Word from Ephesians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1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 Pastoral Word on Civil Discourse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1525" y="2155291"/>
            <a:ext cx="98970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Ephesians 4:1-6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How </a:t>
            </a:r>
            <a:r>
              <a:rPr lang="en-US" sz="3600" dirty="0">
                <a:solidFill>
                  <a:schemeClr val="bg1"/>
                </a:solidFill>
              </a:rPr>
              <a:t>can we train ourselves to speak to one another within the church in truth and love?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How </a:t>
            </a:r>
            <a:r>
              <a:rPr lang="en-US" sz="3600" dirty="0">
                <a:solidFill>
                  <a:schemeClr val="bg1"/>
                </a:solidFill>
              </a:rPr>
              <a:t>do we maintain the unity of the Spirit when we disagree about something?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8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7644" y="1368525"/>
            <a:ext cx="971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 Word from Ephesians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1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 Pastoral Word on Civil Discourse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1525" y="2155291"/>
            <a:ext cx="98970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Ephesians 4:11-16, 29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What does it mean to speak the truth in love?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How is the </a:t>
            </a:r>
            <a:r>
              <a:rPr lang="en-US" sz="3600" dirty="0">
                <a:solidFill>
                  <a:schemeClr val="bg1"/>
                </a:solidFill>
              </a:rPr>
              <a:t>church and the mission of God </a:t>
            </a:r>
            <a:r>
              <a:rPr lang="en-US" sz="3600" dirty="0" smtClean="0">
                <a:solidFill>
                  <a:schemeClr val="bg1"/>
                </a:solidFill>
              </a:rPr>
              <a:t>affected in </a:t>
            </a:r>
            <a:r>
              <a:rPr lang="en-US" sz="3600" dirty="0">
                <a:solidFill>
                  <a:schemeClr val="bg1"/>
                </a:solidFill>
              </a:rPr>
              <a:t>the world </a:t>
            </a:r>
            <a:r>
              <a:rPr lang="en-US" sz="3600" dirty="0" smtClean="0">
                <a:solidFill>
                  <a:schemeClr val="bg1"/>
                </a:solidFill>
              </a:rPr>
              <a:t>when </a:t>
            </a:r>
            <a:r>
              <a:rPr lang="en-US" sz="3600" dirty="0">
                <a:solidFill>
                  <a:schemeClr val="bg1"/>
                </a:solidFill>
              </a:rPr>
              <a:t>Christians treat one another poorly? 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7644" y="1368525"/>
            <a:ext cx="971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Best Practices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1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 Pastoral Word on Civil Discourse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1525" y="2155291"/>
            <a:ext cx="989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1 Corinthians 10:23-24</a:t>
            </a:r>
          </a:p>
        </p:txBody>
      </p:sp>
    </p:spTree>
    <p:extLst>
      <p:ext uri="{BB962C8B-B14F-4D97-AF65-F5344CB8AC3E}">
        <p14:creationId xmlns:p14="http://schemas.microsoft.com/office/powerpoint/2010/main" val="21529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7644" y="1368525"/>
            <a:ext cx="971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Social Media Policy for OC Leadership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1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 Pastoral Word on Civil Discourse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1525" y="2155291"/>
            <a:ext cx="98970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Ensuring Integrity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Your </a:t>
            </a:r>
            <a:r>
              <a:rPr lang="en-US" sz="3600" dirty="0">
                <a:solidFill>
                  <a:schemeClr val="bg1"/>
                </a:solidFill>
              </a:rPr>
              <a:t>electronic communications should be consistent with the teaching of the scripture and the values of OCC.  Do not say anything online that you wouldn’t say in person as a representative of the church (Proverbs 10:9). 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7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7644" y="1368525"/>
            <a:ext cx="971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Best Practices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1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 Pastoral Word on Civil Discourse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1525" y="2155291"/>
            <a:ext cx="9897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1 Corinthians 10:23-24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Resolve differing opinions lovingly.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Listen well and do not hold tightly to your view.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Be cautious how you engage on social media.</a:t>
            </a:r>
          </a:p>
        </p:txBody>
      </p:sp>
    </p:spTree>
    <p:extLst>
      <p:ext uri="{BB962C8B-B14F-4D97-AF65-F5344CB8AC3E}">
        <p14:creationId xmlns:p14="http://schemas.microsoft.com/office/powerpoint/2010/main" val="226467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7644" y="1368525"/>
            <a:ext cx="971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Social Media Policy for OC Leadership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1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 Pastoral Word on Civil Discourse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1525" y="2155291"/>
            <a:ext cx="98970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Limited Expression in Written Words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Remember that written words can easily convey the wrong message.  Written words do not have the “non-verbal” channels that accompany face-to-face communication. 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6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7644" y="1368525"/>
            <a:ext cx="971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Best Practices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1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 Pastoral Word on Civil Discourse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1525" y="2155291"/>
            <a:ext cx="98970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1 Corinthians 10:23-24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Resolve differing opinions lovingly.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Listen well and do not hold tightly to your view.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Be cautious how you engage on social media.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Try to move digital conversations to face to face interactions.</a:t>
            </a:r>
          </a:p>
        </p:txBody>
      </p:sp>
    </p:spTree>
    <p:extLst>
      <p:ext uri="{BB962C8B-B14F-4D97-AF65-F5344CB8AC3E}">
        <p14:creationId xmlns:p14="http://schemas.microsoft.com/office/powerpoint/2010/main" val="74076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8300" y="889000"/>
            <a:ext cx="735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Aim for this class series: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8300" y="1519574"/>
            <a:ext cx="9639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To help OC engage a turbulent culture with faithfulness and grace.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8300" y="3394038"/>
            <a:ext cx="523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Aim for today: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8300" y="4036563"/>
            <a:ext cx="99692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To consider how we can live faithfully </a:t>
            </a:r>
            <a:r>
              <a:rPr lang="en-US" sz="4400" dirty="0" smtClean="0">
                <a:solidFill>
                  <a:schemeClr val="bg1"/>
                </a:solidFill>
              </a:rPr>
              <a:t>and </a:t>
            </a:r>
            <a:r>
              <a:rPr lang="en-US" sz="4400" dirty="0">
                <a:solidFill>
                  <a:schemeClr val="bg1"/>
                </a:solidFill>
              </a:rPr>
              <a:t>with grace in the world in relation to our sexual integrity and our civil conversation. </a:t>
            </a:r>
          </a:p>
        </p:txBody>
      </p:sp>
    </p:spTree>
    <p:extLst>
      <p:ext uri="{BB962C8B-B14F-4D97-AF65-F5344CB8AC3E}">
        <p14:creationId xmlns:p14="http://schemas.microsoft.com/office/powerpoint/2010/main" val="423688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7644" y="1368525"/>
            <a:ext cx="971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Social Media Policy for OC Leadership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1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 Pastoral Word on Civil Discourse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1525" y="2155291"/>
            <a:ext cx="98970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Ensuring Integrity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If a public dialog gets heated, stop using a public forum and make the conversation private (Matthew 18:15-17). 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7644" y="1368525"/>
            <a:ext cx="971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Best Practices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1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 Pastoral Word on Civil Discourse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1525" y="2155291"/>
            <a:ext cx="98970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1 Corinthians 10:23-24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Resolve differing opinions lovingly.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Listen well and do not hold tightly to your view.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Be cautious how you engage on social media.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Try to move digital conversations to face to face interactions.</a:t>
            </a:r>
          </a:p>
        </p:txBody>
      </p:sp>
    </p:spTree>
    <p:extLst>
      <p:ext uri="{BB962C8B-B14F-4D97-AF65-F5344CB8AC3E}">
        <p14:creationId xmlns:p14="http://schemas.microsoft.com/office/powerpoint/2010/main" val="41767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188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Living with Grace in the World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187" y="1194655"/>
            <a:ext cx="11073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1275" y="2551837"/>
            <a:ext cx="8369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OC Shepherds encourage you as people of God to live faithfully to God’s will and with grace in the world.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4550" y="283432"/>
            <a:ext cx="8007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Being God’s People</a:t>
            </a:r>
            <a:endParaRPr lang="en-US" sz="6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3100" y="1174664"/>
            <a:ext cx="6515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In Today’s World</a:t>
            </a:r>
            <a:endParaRPr lang="en-US" sz="6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5100" y="2282660"/>
            <a:ext cx="567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Faithful to His Will</a:t>
            </a:r>
            <a:endParaRPr lang="en-US" sz="4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0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4550" y="283432"/>
            <a:ext cx="8007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Being God’s People</a:t>
            </a:r>
            <a:endParaRPr lang="en-US" sz="6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3100" y="1174664"/>
            <a:ext cx="6515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In Today’s World</a:t>
            </a:r>
            <a:endParaRPr lang="en-US" sz="6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5100" y="2282660"/>
            <a:ext cx="567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Faithful to His Will</a:t>
            </a:r>
            <a:endParaRPr lang="en-US" sz="4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5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188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Review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0700" y="2284057"/>
            <a:ext cx="9715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Turbulence </a:t>
            </a:r>
            <a:r>
              <a:rPr lang="en-US" sz="3600" dirty="0">
                <a:solidFill>
                  <a:schemeClr val="bg1"/>
                </a:solidFill>
              </a:rPr>
              <a:t>and brokenness seem to be everywhere in the world </a:t>
            </a:r>
            <a:r>
              <a:rPr lang="en-US" sz="3600" dirty="0" smtClean="0">
                <a:solidFill>
                  <a:schemeClr val="bg1"/>
                </a:solidFill>
              </a:rPr>
              <a:t>today.</a:t>
            </a:r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The will of God is </a:t>
            </a:r>
            <a:r>
              <a:rPr lang="en-US" sz="3600" dirty="0" smtClean="0">
                <a:solidFill>
                  <a:schemeClr val="bg1"/>
                </a:solidFill>
              </a:rPr>
              <a:t>sovereign.</a:t>
            </a:r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As God’s people we must remain faithful.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Our faithfulness is our witness to the world.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1859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Week 1: Responding Faithfully to the Will of God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188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Review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0700" y="2284057"/>
            <a:ext cx="9715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We </a:t>
            </a:r>
            <a:r>
              <a:rPr lang="en-US" sz="3600" dirty="0">
                <a:solidFill>
                  <a:schemeClr val="bg1"/>
                </a:solidFill>
              </a:rPr>
              <a:t>remembered these four </a:t>
            </a:r>
            <a:r>
              <a:rPr lang="en-US" sz="3600" dirty="0" smtClean="0">
                <a:solidFill>
                  <a:schemeClr val="bg1"/>
                </a:solidFill>
              </a:rPr>
              <a:t>snapshots: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1.	The Samaritan Woman at the Well</a:t>
            </a:r>
          </a:p>
          <a:p>
            <a:r>
              <a:rPr lang="en-US" sz="3600" dirty="0">
                <a:solidFill>
                  <a:schemeClr val="bg1"/>
                </a:solidFill>
              </a:rPr>
              <a:t>2.	The Woman Caught in Adultery</a:t>
            </a:r>
          </a:p>
          <a:p>
            <a:r>
              <a:rPr lang="en-US" sz="3600" dirty="0">
                <a:solidFill>
                  <a:schemeClr val="bg1"/>
                </a:solidFill>
              </a:rPr>
              <a:t>3.	The Jerusalem Council</a:t>
            </a:r>
          </a:p>
          <a:p>
            <a:r>
              <a:rPr lang="en-US" sz="3600" dirty="0">
                <a:solidFill>
                  <a:schemeClr val="bg1"/>
                </a:solidFill>
              </a:rPr>
              <a:t>4.	Paul in Athens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41859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Week 2: Living with Grace in the World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0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188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Review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9184" y="2126482"/>
            <a:ext cx="9715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We noted these trends: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Claiming moral superiority is not becoming of a Jesus follower. 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Grace requires listening well.</a:t>
            </a:r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Forgiveness and grace always trump legalism.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We should not erect barriers for those turning to God.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God’s truth remains intact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1859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Week 2: Living with Grace in the World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3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5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188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Review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0700" y="2284057"/>
            <a:ext cx="9715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We are called to offer love and grace to the world around us.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Our witness to the world is limited by our ability to show love and grace.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41859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Week 2: Living with Grace in the World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9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0/08/Nashville_skyline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36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4550" y="283432"/>
            <a:ext cx="8007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Being God’s People</a:t>
            </a:r>
            <a:endParaRPr lang="en-US" sz="6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3100" y="1174664"/>
            <a:ext cx="6515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In Today’s World</a:t>
            </a:r>
            <a:endParaRPr lang="en-US" sz="6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5100" y="2282660"/>
            <a:ext cx="567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Faithful to His Will</a:t>
            </a:r>
            <a:endParaRPr lang="en-US" sz="4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4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8243</TotalTime>
  <Words>2759</Words>
  <Application>Microsoft Office PowerPoint</Application>
  <PresentationFormat>Widescreen</PresentationFormat>
  <Paragraphs>292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God’s People in Today’s World</dc:title>
  <dc:creator>Terry Frisby</dc:creator>
  <cp:lastModifiedBy>Eric Livingston</cp:lastModifiedBy>
  <cp:revision>67</cp:revision>
  <cp:lastPrinted>2018-11-12T20:49:54Z</cp:lastPrinted>
  <dcterms:created xsi:type="dcterms:W3CDTF">2018-11-12T20:13:45Z</dcterms:created>
  <dcterms:modified xsi:type="dcterms:W3CDTF">2018-12-26T17:16:50Z</dcterms:modified>
</cp:coreProperties>
</file>